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Roboto"/>
      <p:regular r:id="rId19"/>
      <p:bold r:id="rId20"/>
      <p:italic r:id="rId21"/>
      <p:boldItalic r:id="rId22"/>
    </p:embeddedFont>
    <p:embeddedFont>
      <p:font typeface="Roboto Mon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fntdata"/><Relationship Id="rId22" Type="http://schemas.openxmlformats.org/officeDocument/2006/relationships/font" Target="fonts/Roboto-boldItalic.fntdata"/><Relationship Id="rId21" Type="http://schemas.openxmlformats.org/officeDocument/2006/relationships/font" Target="fonts/Roboto-italic.fntdata"/><Relationship Id="rId24" Type="http://schemas.openxmlformats.org/officeDocument/2006/relationships/font" Target="fonts/RobotoMono-bold.fntdata"/><Relationship Id="rId23" Type="http://schemas.openxmlformats.org/officeDocument/2006/relationships/font" Target="fonts/RobotoMon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Mono-boldItalic.fntdata"/><Relationship Id="rId25" Type="http://schemas.openxmlformats.org/officeDocument/2006/relationships/font" Target="fonts/RobotoMon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Roboto-regular.fntdata"/><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8c8c92569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8c8c92569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79c5f95cfa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79c5f95cfa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79c5f95cfa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79c5f95cfa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9bece4b735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9bece4b735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9bece4b73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9bece4b73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8df67c48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8df67c48a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8df67c48a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8df67c48a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8c8c925694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8c8c925694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79c5f95cfa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79c5f95cfa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79c5f95cfa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79c5f95cfa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79c5f95cfa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79c5f95cfa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79c5f95cfa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79c5f95cfa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79c5f95cfa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79c5f95cfa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9144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p:nvPr/>
        </p:nvSpPr>
        <p:spPr>
          <a:xfrm>
            <a:off x="0" y="283412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Roboto Mono"/>
              <a:ea typeface="Roboto Mono"/>
              <a:cs typeface="Roboto Mono"/>
              <a:sym typeface="Roboto Mono"/>
            </a:endParaRPr>
          </a:p>
        </p:txBody>
      </p:sp>
      <p:sp>
        <p:nvSpPr>
          <p:cNvPr id="16" name="Google Shape;16;p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Font typeface="Roboto"/>
              <a:buChar char="●"/>
              <a:defRPr>
                <a:latin typeface="Roboto"/>
                <a:ea typeface="Roboto"/>
                <a:cs typeface="Roboto"/>
                <a:sym typeface="Roboto"/>
              </a:defRPr>
            </a:lvl1pPr>
            <a:lvl2pPr indent="-317500" lvl="1" marL="914400">
              <a:spcBef>
                <a:spcPts val="1600"/>
              </a:spcBef>
              <a:spcAft>
                <a:spcPts val="0"/>
              </a:spcAft>
              <a:buSzPts val="1400"/>
              <a:buFont typeface="Roboto"/>
              <a:buChar char="○"/>
              <a:defRPr>
                <a:latin typeface="Roboto"/>
                <a:ea typeface="Roboto"/>
                <a:cs typeface="Roboto"/>
                <a:sym typeface="Roboto"/>
              </a:defRPr>
            </a:lvl2pPr>
            <a:lvl3pPr indent="-317500" lvl="2" marL="1371600">
              <a:spcBef>
                <a:spcPts val="1600"/>
              </a:spcBef>
              <a:spcAft>
                <a:spcPts val="0"/>
              </a:spcAft>
              <a:buSzPts val="1400"/>
              <a:buFont typeface="Roboto"/>
              <a:buChar char="■"/>
              <a:defRPr>
                <a:latin typeface="Roboto"/>
                <a:ea typeface="Roboto"/>
                <a:cs typeface="Roboto"/>
                <a:sym typeface="Roboto"/>
              </a:defRPr>
            </a:lvl3pPr>
            <a:lvl4pPr indent="-317500" lvl="3" marL="1828800">
              <a:spcBef>
                <a:spcPts val="1600"/>
              </a:spcBef>
              <a:spcAft>
                <a:spcPts val="0"/>
              </a:spcAft>
              <a:buSzPts val="1400"/>
              <a:buFont typeface="Roboto"/>
              <a:buChar char="●"/>
              <a:defRPr>
                <a:latin typeface="Roboto"/>
                <a:ea typeface="Roboto"/>
                <a:cs typeface="Roboto"/>
                <a:sym typeface="Roboto"/>
              </a:defRPr>
            </a:lvl4pPr>
            <a:lvl5pPr indent="-317500" lvl="4" marL="2286000">
              <a:spcBef>
                <a:spcPts val="1600"/>
              </a:spcBef>
              <a:spcAft>
                <a:spcPts val="0"/>
              </a:spcAft>
              <a:buSzPts val="1400"/>
              <a:buFont typeface="Roboto"/>
              <a:buChar char="○"/>
              <a:defRPr>
                <a:latin typeface="Roboto"/>
                <a:ea typeface="Roboto"/>
                <a:cs typeface="Roboto"/>
                <a:sym typeface="Roboto"/>
              </a:defRPr>
            </a:lvl5pPr>
            <a:lvl6pPr indent="-317500" lvl="5" marL="2743200">
              <a:spcBef>
                <a:spcPts val="1600"/>
              </a:spcBef>
              <a:spcAft>
                <a:spcPts val="0"/>
              </a:spcAft>
              <a:buSzPts val="1400"/>
              <a:buFont typeface="Roboto"/>
              <a:buChar char="■"/>
              <a:defRPr>
                <a:latin typeface="Roboto"/>
                <a:ea typeface="Roboto"/>
                <a:cs typeface="Roboto"/>
                <a:sym typeface="Roboto"/>
              </a:defRPr>
            </a:lvl6pPr>
            <a:lvl7pPr indent="-317500" lvl="6" marL="3200400">
              <a:spcBef>
                <a:spcPts val="1600"/>
              </a:spcBef>
              <a:spcAft>
                <a:spcPts val="0"/>
              </a:spcAft>
              <a:buSzPts val="1400"/>
              <a:buFont typeface="Roboto"/>
              <a:buChar char="●"/>
              <a:defRPr>
                <a:latin typeface="Roboto"/>
                <a:ea typeface="Roboto"/>
                <a:cs typeface="Roboto"/>
                <a:sym typeface="Roboto"/>
              </a:defRPr>
            </a:lvl7pPr>
            <a:lvl8pPr indent="-317500" lvl="7" marL="3657600">
              <a:spcBef>
                <a:spcPts val="1600"/>
              </a:spcBef>
              <a:spcAft>
                <a:spcPts val="0"/>
              </a:spcAft>
              <a:buSzPts val="1400"/>
              <a:buFont typeface="Roboto"/>
              <a:buChar char="○"/>
              <a:defRPr>
                <a:latin typeface="Roboto"/>
                <a:ea typeface="Roboto"/>
                <a:cs typeface="Roboto"/>
                <a:sym typeface="Roboto"/>
              </a:defRPr>
            </a:lvl8pPr>
            <a:lvl9pPr indent="-317500" lvl="8" marL="4114800">
              <a:spcBef>
                <a:spcPts val="1600"/>
              </a:spcBef>
              <a:spcAft>
                <a:spcPts val="1600"/>
              </a:spcAft>
              <a:buSzPts val="1400"/>
              <a:buFont typeface="Roboto"/>
              <a:buChar char="■"/>
              <a:defRPr>
                <a:latin typeface="Roboto"/>
                <a:ea typeface="Roboto"/>
                <a:cs typeface="Roboto"/>
                <a:sym typeface="Roboto"/>
              </a:defRPr>
            </a:lvl9pPr>
          </a:lstStyle>
          <a:p/>
        </p:txBody>
      </p:sp>
      <p:sp>
        <p:nvSpPr>
          <p:cNvPr id="17" name="Google Shape;17;p3"/>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9" name="Shape 19"/>
        <p:cNvGrpSpPr/>
        <p:nvPr/>
      </p:nvGrpSpPr>
      <p:grpSpPr>
        <a:xfrm>
          <a:off x="0" y="0"/>
          <a:ext cx="0" cy="0"/>
          <a:chOff x="0" y="0"/>
          <a:chExt cx="0" cy="0"/>
        </a:xfrm>
      </p:grpSpPr>
      <p:sp>
        <p:nvSpPr>
          <p:cNvPr id="20" name="Google Shape;20;p4"/>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5"/>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6"/>
          <p:cNvSpPr txBox="1"/>
          <p:nvPr>
            <p:ph idx="1" type="body"/>
          </p:nvPr>
        </p:nvSpPr>
        <p:spPr>
          <a:xfrm>
            <a:off x="298450" y="11510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6"/>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6"/>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7"/>
          <p:cNvSpPr/>
          <p:nvPr/>
        </p:nvSpPr>
        <p:spPr>
          <a:xfrm>
            <a:off x="0" y="0"/>
            <a:ext cx="9144000" cy="35766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7"/>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7"/>
          <p:cNvSpPr/>
          <p:nvPr/>
        </p:nvSpPr>
        <p:spPr>
          <a:xfrm>
            <a:off x="-26525" y="357647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8"/>
          <p:cNvSpPr/>
          <p:nvPr/>
        </p:nvSpPr>
        <p:spPr>
          <a:xfrm>
            <a:off x="4572000" y="0"/>
            <a:ext cx="4572000" cy="5143500"/>
          </a:xfrm>
          <a:prstGeom prst="rect">
            <a:avLst/>
          </a:prstGeom>
          <a:solidFill>
            <a:srgbClr val="3335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33354B"/>
              </a:solidFill>
            </a:endParaRPr>
          </a:p>
        </p:txBody>
      </p:sp>
      <p:sp>
        <p:nvSpPr>
          <p:cNvPr id="40" name="Google Shape;40;p8"/>
          <p:cNvSpPr/>
          <p:nvPr/>
        </p:nvSpPr>
        <p:spPr>
          <a:xfrm>
            <a:off x="0" y="0"/>
            <a:ext cx="4572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8"/>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8"/>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4" name="Google Shape;44;p8"/>
          <p:cNvSpPr/>
          <p:nvPr/>
        </p:nvSpPr>
        <p:spPr>
          <a:xfrm>
            <a:off x="0" y="2834125"/>
            <a:ext cx="4572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8"/>
          <p:cNvSpPr/>
          <p:nvPr/>
        </p:nvSpPr>
        <p:spPr>
          <a:xfrm rot="5400000">
            <a:off x="2000700" y="2559600"/>
            <a:ext cx="5143500" cy="243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0"/>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17500" lvl="0" marL="457200" algn="ctr">
              <a:spcBef>
                <a:spcPts val="0"/>
              </a:spcBef>
              <a:spcAft>
                <a:spcPts val="0"/>
              </a:spcAft>
              <a:buSzPts val="14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2.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33354B"/>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63250" y="95600"/>
            <a:ext cx="7417500" cy="5760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Clr>
                <a:srgbClr val="09CECE"/>
              </a:buClr>
              <a:buSzPts val="2800"/>
              <a:buFont typeface="Roboto Mono"/>
              <a:buNone/>
              <a:defRPr b="1" sz="2800">
                <a:solidFill>
                  <a:srgbClr val="09CECE"/>
                </a:solidFill>
                <a:latin typeface="Roboto Mono"/>
                <a:ea typeface="Roboto Mono"/>
                <a:cs typeface="Roboto Mono"/>
                <a:sym typeface="Roboto Mono"/>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lt1"/>
              </a:buClr>
              <a:buSzPts val="1400"/>
              <a:buFont typeface="Roboto"/>
              <a:buChar char="●"/>
              <a:defRPr>
                <a:solidFill>
                  <a:schemeClr val="lt1"/>
                </a:solidFill>
                <a:latin typeface="Roboto"/>
                <a:ea typeface="Roboto"/>
                <a:cs typeface="Roboto"/>
                <a:sym typeface="Roboto"/>
              </a:defRPr>
            </a:lvl1pPr>
            <a:lvl2pPr indent="-317500" lvl="1" marL="914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2pPr>
            <a:lvl3pPr indent="-317500" lvl="2" marL="1371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3pPr>
            <a:lvl4pPr indent="-317500" lvl="3" marL="18288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4pPr>
            <a:lvl5pPr indent="-317500" lvl="4" marL="22860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5pPr>
            <a:lvl6pPr indent="-317500" lvl="5" marL="27432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6pPr>
            <a:lvl7pPr indent="-317500" lvl="6" marL="3200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7pPr>
            <a:lvl8pPr indent="-317500" lvl="7" marL="3657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8pPr>
            <a:lvl9pPr indent="-317500" lvl="8" marL="4114800">
              <a:lnSpc>
                <a:spcPct val="115000"/>
              </a:lnSpc>
              <a:spcBef>
                <a:spcPts val="1600"/>
              </a:spcBef>
              <a:spcAft>
                <a:spcPts val="1600"/>
              </a:spcAft>
              <a:buClr>
                <a:schemeClr val="lt1"/>
              </a:buClr>
              <a:buSzPts val="1400"/>
              <a:buFont typeface="Roboto"/>
              <a:buChar char="■"/>
              <a:defRPr>
                <a:solidFill>
                  <a:schemeClr val="lt1"/>
                </a:solidFill>
                <a:latin typeface="Roboto"/>
                <a:ea typeface="Roboto"/>
                <a:cs typeface="Roboto"/>
                <a:sym typeface="Roboto"/>
              </a:defRPr>
            </a:lvl9pPr>
          </a:lstStyle>
          <a:p/>
        </p:txBody>
      </p:sp>
      <p:pic>
        <p:nvPicPr>
          <p:cNvPr id="8" name="Google Shape;8;p1"/>
          <p:cNvPicPr preferRelativeResize="0"/>
          <p:nvPr/>
        </p:nvPicPr>
        <p:blipFill>
          <a:blip r:embed="rId1">
            <a:alphaModFix/>
          </a:blip>
          <a:stretch>
            <a:fillRect/>
          </a:stretch>
        </p:blipFill>
        <p:spPr>
          <a:xfrm>
            <a:off x="7968174" y="4326475"/>
            <a:ext cx="1175825" cy="8170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ctftime.org/" TargetMode="External"/><Relationship Id="rId4" Type="http://schemas.openxmlformats.org/officeDocument/2006/relationships/hyperlink" Target="https://github.com/apsdehal/awesome-ct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5.jpg"/><Relationship Id="rId5" Type="http://schemas.openxmlformats.org/officeDocument/2006/relationships/image" Target="../media/image3.jpg"/><Relationship Id="rId6" Type="http://schemas.openxmlformats.org/officeDocument/2006/relationships/image" Target="../media/image8.png"/><Relationship Id="rId7"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demo.ctfd.io/"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4600"/>
              <a:t>Ethical Student Hackers</a:t>
            </a:r>
            <a:endParaRPr sz="4600"/>
          </a:p>
        </p:txBody>
      </p:sp>
      <p:sp>
        <p:nvSpPr>
          <p:cNvPr id="57" name="Google Shape;57;p1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Making a CTF</a:t>
            </a:r>
            <a:endParaRPr/>
          </a:p>
        </p:txBody>
      </p:sp>
      <p:pic>
        <p:nvPicPr>
          <p:cNvPr id="58" name="Google Shape;58;p12"/>
          <p:cNvPicPr preferRelativeResize="0"/>
          <p:nvPr/>
        </p:nvPicPr>
        <p:blipFill>
          <a:blip r:embed="rId3">
            <a:alphaModFix/>
          </a:blip>
          <a:stretch>
            <a:fillRect/>
          </a:stretch>
        </p:blipFill>
        <p:spPr>
          <a:xfrm>
            <a:off x="3794975" y="317000"/>
            <a:ext cx="1554050" cy="15540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GB" sz="2400"/>
              <a:t>Work as a team</a:t>
            </a:r>
            <a:endParaRPr sz="2400"/>
          </a:p>
          <a:p>
            <a:pPr indent="-381000" lvl="0" marL="457200" rtl="0" algn="l">
              <a:spcBef>
                <a:spcPts val="0"/>
              </a:spcBef>
              <a:spcAft>
                <a:spcPts val="0"/>
              </a:spcAft>
              <a:buSzPts val="2400"/>
              <a:buChar char="●"/>
            </a:pPr>
            <a:r>
              <a:rPr lang="en-GB" sz="2400"/>
              <a:t>Try to be creative</a:t>
            </a:r>
            <a:endParaRPr sz="2400"/>
          </a:p>
          <a:p>
            <a:pPr indent="-381000" lvl="0" marL="457200" rtl="0" algn="l">
              <a:spcBef>
                <a:spcPts val="0"/>
              </a:spcBef>
              <a:spcAft>
                <a:spcPts val="0"/>
              </a:spcAft>
              <a:buSzPts val="2400"/>
              <a:buChar char="●"/>
            </a:pPr>
            <a:r>
              <a:rPr lang="en-GB" sz="2400"/>
              <a:t>Look at past CTFs for inspiration </a:t>
            </a:r>
            <a:r>
              <a:rPr lang="en-GB" sz="2400" u="sng">
                <a:solidFill>
                  <a:schemeClr val="hlink"/>
                </a:solidFill>
                <a:hlinkClick r:id="rId3"/>
              </a:rPr>
              <a:t>https://ctftime.org/</a:t>
            </a:r>
            <a:endParaRPr sz="2400"/>
          </a:p>
          <a:p>
            <a:pPr indent="-381000" lvl="0" marL="457200" rtl="0" algn="l">
              <a:spcBef>
                <a:spcPts val="0"/>
              </a:spcBef>
              <a:spcAft>
                <a:spcPts val="0"/>
              </a:spcAft>
              <a:buSzPts val="2400"/>
              <a:buChar char="●"/>
            </a:pPr>
            <a:r>
              <a:rPr lang="en-GB" sz="2400"/>
              <a:t>Look at tools available </a:t>
            </a:r>
            <a:r>
              <a:rPr lang="en-GB" sz="2400">
                <a:solidFill>
                  <a:schemeClr val="hlink"/>
                </a:solidFill>
                <a:uFill>
                  <a:noFill/>
                </a:uFill>
                <a:hlinkClick r:id="rId4"/>
              </a:rPr>
              <a:t>https://github.com/apsdehal/awesome-ctf</a:t>
            </a:r>
            <a:endParaRPr sz="2400"/>
          </a:p>
          <a:p>
            <a:pPr indent="-381000" lvl="0" marL="457200" rtl="0" algn="l">
              <a:spcBef>
                <a:spcPts val="0"/>
              </a:spcBef>
              <a:spcAft>
                <a:spcPts val="0"/>
              </a:spcAft>
              <a:buSzPts val="2400"/>
              <a:buChar char="●"/>
            </a:pPr>
            <a:r>
              <a:rPr lang="en-GB" sz="2400"/>
              <a:t>Don’t over complicate things (unless you are making a very, very hard challenge!)</a:t>
            </a:r>
            <a:endParaRPr sz="2400"/>
          </a:p>
        </p:txBody>
      </p:sp>
      <p:sp>
        <p:nvSpPr>
          <p:cNvPr id="117" name="Google Shape;117;p21"/>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Write the challenges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2"/>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GB" sz="2400"/>
              <a:t>Set up CTFd</a:t>
            </a:r>
            <a:endParaRPr sz="2400"/>
          </a:p>
          <a:p>
            <a:pPr indent="0" lvl="0" marL="0" rtl="0" algn="ctr">
              <a:spcBef>
                <a:spcPts val="1600"/>
              </a:spcBef>
              <a:spcAft>
                <a:spcPts val="0"/>
              </a:spcAft>
              <a:buNone/>
            </a:pPr>
            <a:r>
              <a:rPr lang="en-GB" sz="2400"/>
              <a:t>Create a couple of challenges</a:t>
            </a:r>
            <a:endParaRPr sz="2400"/>
          </a:p>
          <a:p>
            <a:pPr indent="0" lvl="0" marL="0" rtl="0" algn="ctr">
              <a:spcBef>
                <a:spcPts val="1600"/>
              </a:spcBef>
              <a:spcAft>
                <a:spcPts val="1600"/>
              </a:spcAft>
              <a:buNone/>
            </a:pPr>
            <a:r>
              <a:rPr lang="en-GB" sz="2400"/>
              <a:t>Challenge for you to solve</a:t>
            </a:r>
            <a:endParaRPr sz="2400"/>
          </a:p>
        </p:txBody>
      </p:sp>
      <p:sp>
        <p:nvSpPr>
          <p:cNvPr id="123" name="Google Shape;123;p22"/>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Making a basic CTF</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3"/>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Upcoming Sessions</a:t>
            </a:r>
            <a:endParaRPr/>
          </a:p>
        </p:txBody>
      </p:sp>
      <p:sp>
        <p:nvSpPr>
          <p:cNvPr id="129" name="Google Shape;129;p23"/>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What’s up next?</a:t>
            </a:r>
            <a:endParaRPr/>
          </a:p>
          <a:p>
            <a:pPr indent="0" lvl="0" marL="0" rtl="0" algn="ctr">
              <a:spcBef>
                <a:spcPts val="0"/>
              </a:spcBef>
              <a:spcAft>
                <a:spcPts val="0"/>
              </a:spcAft>
              <a:buNone/>
            </a:pPr>
            <a:r>
              <a:rPr lang="en-GB" sz="1900">
                <a:solidFill>
                  <a:srgbClr val="EB3C68"/>
                </a:solidFill>
              </a:rPr>
              <a:t>www.shefesh.com/sessions</a:t>
            </a:r>
            <a:endParaRPr sz="1900">
              <a:solidFill>
                <a:srgbClr val="EB3C68"/>
              </a:solidFill>
            </a:endParaRPr>
          </a:p>
        </p:txBody>
      </p:sp>
      <p:sp>
        <p:nvSpPr>
          <p:cNvPr id="130" name="Google Shape;130;p23"/>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t>15th March - Web App Hacking</a:t>
            </a:r>
            <a:endParaRPr/>
          </a:p>
          <a:p>
            <a:pPr indent="0" lvl="0" marL="0" rtl="0" algn="l">
              <a:spcBef>
                <a:spcPts val="1600"/>
              </a:spcBef>
              <a:spcAft>
                <a:spcPts val="0"/>
              </a:spcAft>
              <a:buClr>
                <a:schemeClr val="dk1"/>
              </a:buClr>
              <a:buSzPts val="1100"/>
              <a:buFont typeface="Arial"/>
              <a:buNone/>
            </a:pPr>
            <a:r>
              <a:rPr lang="en-GB"/>
              <a:t>22nd March - HTB Walkthrough</a:t>
            </a:r>
            <a:endParaRPr/>
          </a:p>
          <a:p>
            <a:pPr indent="0" lvl="0" marL="0" rtl="0" algn="l">
              <a:spcBef>
                <a:spcPts val="1600"/>
              </a:spcBef>
              <a:spcAft>
                <a:spcPts val="1600"/>
              </a:spcAft>
              <a:buClr>
                <a:schemeClr val="dk1"/>
              </a:buClr>
              <a:buSzPts val="1100"/>
              <a:buFont typeface="Arial"/>
              <a:buNone/>
            </a:pPr>
            <a:r>
              <a:rPr lang="en-GB"/>
              <a:t>Easter Break</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Any Questions?</a:t>
            </a:r>
            <a:endParaRPr/>
          </a:p>
        </p:txBody>
      </p:sp>
      <p:sp>
        <p:nvSpPr>
          <p:cNvPr id="136" name="Google Shape;136;p24"/>
          <p:cNvSpPr txBox="1"/>
          <p:nvPr/>
        </p:nvSpPr>
        <p:spPr>
          <a:xfrm>
            <a:off x="2740350" y="4208475"/>
            <a:ext cx="3663300" cy="576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300">
                <a:solidFill>
                  <a:srgbClr val="EB3C68"/>
                </a:solidFill>
                <a:latin typeface="Roboto"/>
                <a:ea typeface="Roboto"/>
                <a:cs typeface="Roboto"/>
                <a:sym typeface="Roboto"/>
              </a:rPr>
              <a:t>www.shefesh.com</a:t>
            </a:r>
            <a:endParaRPr sz="2300">
              <a:solidFill>
                <a:srgbClr val="EB3C68"/>
              </a:solidFill>
              <a:latin typeface="Roboto"/>
              <a:ea typeface="Roboto"/>
              <a:cs typeface="Roboto"/>
              <a:sym typeface="Roboto"/>
            </a:endParaRPr>
          </a:p>
          <a:p>
            <a:pPr indent="0" lvl="0" marL="0" rtl="0" algn="ctr">
              <a:spcBef>
                <a:spcPts val="0"/>
              </a:spcBef>
              <a:spcAft>
                <a:spcPts val="0"/>
              </a:spcAft>
              <a:buNone/>
            </a:pPr>
            <a:r>
              <a:rPr lang="en-GB" sz="1800">
                <a:solidFill>
                  <a:schemeClr val="lt1"/>
                </a:solidFill>
                <a:latin typeface="Roboto"/>
                <a:ea typeface="Roboto"/>
                <a:cs typeface="Roboto"/>
                <a:sym typeface="Roboto"/>
              </a:rPr>
              <a:t>Thanks for coming!</a:t>
            </a:r>
            <a:endParaRPr sz="1800">
              <a:solidFill>
                <a:schemeClr val="lt1"/>
              </a:solidFill>
              <a:latin typeface="Roboto"/>
              <a:ea typeface="Roboto"/>
              <a:cs typeface="Roboto"/>
              <a:sym typeface="Roboto"/>
            </a:endParaRPr>
          </a:p>
        </p:txBody>
      </p:sp>
      <p:pic>
        <p:nvPicPr>
          <p:cNvPr id="137" name="Google Shape;137;p24"/>
          <p:cNvPicPr preferRelativeResize="0"/>
          <p:nvPr/>
        </p:nvPicPr>
        <p:blipFill>
          <a:blip r:embed="rId3">
            <a:alphaModFix/>
          </a:blip>
          <a:stretch>
            <a:fillRect/>
          </a:stretch>
        </p:blipFill>
        <p:spPr>
          <a:xfrm>
            <a:off x="3225075" y="1285325"/>
            <a:ext cx="2693850" cy="269960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u="sng">
                <a:solidFill>
                  <a:srgbClr val="EB3C68"/>
                </a:solidFill>
              </a:rPr>
              <a:t>VERY</a:t>
            </a:r>
            <a:r>
              <a:rPr lang="en-GB"/>
              <a:t> easy to end up in breach of relevant laws, and we can accept no responsibility for anything you do with the skills learnt here. </a:t>
            </a:r>
            <a:br>
              <a:rPr lang="en-GB"/>
            </a:br>
            <a:endParaRPr/>
          </a:p>
          <a:p>
            <a:pPr indent="-317500" lvl="0" marL="457200" rtl="0" algn="l">
              <a:spcBef>
                <a:spcPts val="0"/>
              </a:spcBef>
              <a:spcAft>
                <a:spcPts val="0"/>
              </a:spcAft>
              <a:buSzPts val="1400"/>
              <a:buChar char="●"/>
            </a:pPr>
            <a:r>
              <a:rPr lang="en-GB"/>
              <a:t>If we have reason to believe that you are utilising these skills against systems where you are not authorised you will be banned from our events, and if necessary the relevant authorities will be alerted. </a:t>
            </a:r>
            <a:br>
              <a:rPr lang="en-GB"/>
            </a:br>
            <a:endParaRPr/>
          </a:p>
          <a:p>
            <a:pPr indent="-317500" lvl="0" marL="457200" rtl="0" algn="l">
              <a:spcBef>
                <a:spcPts val="0"/>
              </a:spcBef>
              <a:spcAft>
                <a:spcPts val="0"/>
              </a:spcAft>
              <a:buSzPts val="1400"/>
              <a:buChar char="●"/>
            </a:pPr>
            <a:r>
              <a:rPr lang="en-GB"/>
              <a:t>Remember, if you have any doubts as to if something is legal or authorised, just don't do it until you are able to confirm you are allowed to.</a:t>
            </a:r>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
        <p:nvSpPr>
          <p:cNvPr id="64" name="Google Shape;64;p1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Legal Bit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Before proceeding past this point you must read and agree to our Code of Conduct - this is a requirement from the University for us to operate as a society. </a:t>
            </a:r>
            <a:br>
              <a:rPr lang="en-GB"/>
            </a:br>
            <a:endParaRPr/>
          </a:p>
          <a:p>
            <a:pPr indent="-317500" lvl="0" marL="457200" rtl="0" algn="l">
              <a:spcBef>
                <a:spcPts val="0"/>
              </a:spcBef>
              <a:spcAft>
                <a:spcPts val="0"/>
              </a:spcAft>
              <a:buSzPts val="1400"/>
              <a:buChar char="●"/>
            </a:pPr>
            <a:r>
              <a:rPr lang="en-GB"/>
              <a:t>If you have any doubts or need anything clarified, please ask a member of the committee.</a:t>
            </a:r>
            <a:br>
              <a:rPr lang="en-GB"/>
            </a:br>
            <a:endParaRPr/>
          </a:p>
          <a:p>
            <a:pPr indent="-317500" lvl="0" marL="457200" rtl="0" algn="l">
              <a:spcBef>
                <a:spcPts val="0"/>
              </a:spcBef>
              <a:spcAft>
                <a:spcPts val="0"/>
              </a:spcAft>
              <a:buSzPts val="1400"/>
              <a:buChar char="●"/>
            </a:pPr>
            <a:r>
              <a:rPr lang="en-GB"/>
              <a:t>Breaching the Code of Conduct = immediate ejection and further consequences.</a:t>
            </a:r>
            <a:br>
              <a:rPr lang="en-GB"/>
            </a:br>
            <a:endParaRPr/>
          </a:p>
          <a:p>
            <a:pPr indent="-317500" lvl="0" marL="457200" rtl="0" algn="l">
              <a:spcBef>
                <a:spcPts val="0"/>
              </a:spcBef>
              <a:spcAft>
                <a:spcPts val="0"/>
              </a:spcAft>
              <a:buSzPts val="1400"/>
              <a:buChar char="●"/>
            </a:pPr>
            <a:r>
              <a:rPr lang="en-GB"/>
              <a:t>Code of Conduct can be found at </a:t>
            </a:r>
            <a:r>
              <a:rPr lang="en-GB">
                <a:solidFill>
                  <a:srgbClr val="EB3C68"/>
                </a:solidFill>
              </a:rPr>
              <a:t>https://shefesh.com/downloads/SESH%20Code%20of%20Conduct.pdf</a:t>
            </a:r>
            <a:endParaRPr/>
          </a:p>
          <a:p>
            <a:pPr indent="0" lvl="0" marL="0" rtl="0" algn="l">
              <a:spcBef>
                <a:spcPts val="1600"/>
              </a:spcBef>
              <a:spcAft>
                <a:spcPts val="1600"/>
              </a:spcAft>
              <a:buNone/>
            </a:pPr>
            <a:r>
              <a:t/>
            </a:r>
            <a:endParaRPr/>
          </a:p>
        </p:txBody>
      </p:sp>
      <p:sp>
        <p:nvSpPr>
          <p:cNvPr id="70" name="Google Shape;70;p1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Code of Conduct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 is a CTF?</a:t>
            </a:r>
            <a:endParaRPr b="1">
              <a:latin typeface="Roboto Mono"/>
              <a:ea typeface="Roboto Mono"/>
              <a:cs typeface="Roboto Mono"/>
              <a:sym typeface="Roboto Mono"/>
            </a:endParaRPr>
          </a:p>
        </p:txBody>
      </p:sp>
      <p:sp>
        <p:nvSpPr>
          <p:cNvPr id="76" name="Google Shape;76;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sz="2800"/>
              <a:t>CAPTURE THE FLAG</a:t>
            </a:r>
            <a:endParaRPr sz="2800"/>
          </a:p>
          <a:p>
            <a:pPr indent="0" lvl="0" marL="0" rtl="0" algn="l">
              <a:spcBef>
                <a:spcPts val="1600"/>
              </a:spcBef>
              <a:spcAft>
                <a:spcPts val="0"/>
              </a:spcAft>
              <a:buNone/>
            </a:pPr>
            <a:r>
              <a:rPr lang="en-GB" sz="1800"/>
              <a:t>Attack defend - Teams compete to keep their systems running by defending their infrastructure and attacking other teams.</a:t>
            </a:r>
            <a:endParaRPr sz="1800"/>
          </a:p>
          <a:p>
            <a:pPr indent="0" lvl="0" marL="0" rtl="0" algn="l">
              <a:spcBef>
                <a:spcPts val="1600"/>
              </a:spcBef>
              <a:spcAft>
                <a:spcPts val="0"/>
              </a:spcAft>
              <a:buNone/>
            </a:pPr>
            <a:r>
              <a:t/>
            </a:r>
            <a:endParaRPr sz="1800"/>
          </a:p>
          <a:p>
            <a:pPr indent="0" lvl="0" marL="0" rtl="0" algn="l">
              <a:spcBef>
                <a:spcPts val="1600"/>
              </a:spcBef>
              <a:spcAft>
                <a:spcPts val="1600"/>
              </a:spcAft>
              <a:buNone/>
            </a:pPr>
            <a:r>
              <a:rPr lang="en-GB" sz="1800"/>
              <a:t>Jeopardy style - Lots of different challenges of varying topics and difficulties. Teams compete to get the most points and top the leaderboard.</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Jeopardy Style - Key Components</a:t>
            </a:r>
            <a:endParaRPr b="1">
              <a:latin typeface="Roboto Mono"/>
              <a:ea typeface="Roboto Mono"/>
              <a:cs typeface="Roboto Mono"/>
              <a:sym typeface="Roboto Mono"/>
            </a:endParaRPr>
          </a:p>
        </p:txBody>
      </p:sp>
      <p:sp>
        <p:nvSpPr>
          <p:cNvPr id="82" name="Google Shape;82;p16"/>
          <p:cNvSpPr txBox="1"/>
          <p:nvPr>
            <p:ph idx="1" type="body"/>
          </p:nvPr>
        </p:nvSpPr>
        <p:spPr>
          <a:xfrm>
            <a:off x="311700" y="1304875"/>
            <a:ext cx="8520600" cy="3416400"/>
          </a:xfrm>
          <a:prstGeom prst="rect">
            <a:avLst/>
          </a:prstGeom>
        </p:spPr>
        <p:txBody>
          <a:bodyPr anchorCtr="0" anchor="ctr" bIns="91425" lIns="91425" spcFirstLastPara="1" rIns="91425" wrap="square" tIns="91425">
            <a:noAutofit/>
          </a:bodyPr>
          <a:lstStyle/>
          <a:p>
            <a:pPr indent="-381000" lvl="0" marL="457200" rtl="0" algn="ctr">
              <a:lnSpc>
                <a:spcPct val="175000"/>
              </a:lnSpc>
              <a:spcBef>
                <a:spcPts val="0"/>
              </a:spcBef>
              <a:spcAft>
                <a:spcPts val="0"/>
              </a:spcAft>
              <a:buSzPts val="2400"/>
              <a:buChar char="●"/>
            </a:pPr>
            <a:r>
              <a:rPr lang="en-GB" sz="2400"/>
              <a:t>Know your audience</a:t>
            </a:r>
            <a:endParaRPr sz="2400"/>
          </a:p>
          <a:p>
            <a:pPr indent="-381000" lvl="0" marL="457200" rtl="0" algn="ctr">
              <a:lnSpc>
                <a:spcPct val="175000"/>
              </a:lnSpc>
              <a:spcBef>
                <a:spcPts val="0"/>
              </a:spcBef>
              <a:spcAft>
                <a:spcPts val="0"/>
              </a:spcAft>
              <a:buSzPts val="2400"/>
              <a:buChar char="●"/>
            </a:pPr>
            <a:r>
              <a:rPr lang="en-GB" sz="2400"/>
              <a:t>Select challenge categories</a:t>
            </a:r>
            <a:endParaRPr sz="2400"/>
          </a:p>
          <a:p>
            <a:pPr indent="-381000" lvl="0" marL="457200" rtl="0" algn="ctr">
              <a:lnSpc>
                <a:spcPct val="175000"/>
              </a:lnSpc>
              <a:spcBef>
                <a:spcPts val="0"/>
              </a:spcBef>
              <a:spcAft>
                <a:spcPts val="0"/>
              </a:spcAft>
              <a:buSzPts val="2400"/>
              <a:buChar char="●"/>
            </a:pPr>
            <a:r>
              <a:rPr lang="en-GB" sz="2400"/>
              <a:t>Select a theme (optional but fun!)</a:t>
            </a:r>
            <a:endParaRPr sz="2400"/>
          </a:p>
          <a:p>
            <a:pPr indent="-381000" lvl="0" marL="457200" rtl="0" algn="ctr">
              <a:lnSpc>
                <a:spcPct val="175000"/>
              </a:lnSpc>
              <a:spcBef>
                <a:spcPts val="0"/>
              </a:spcBef>
              <a:spcAft>
                <a:spcPts val="0"/>
              </a:spcAft>
              <a:buSzPts val="2400"/>
              <a:buChar char="●"/>
            </a:pPr>
            <a:r>
              <a:rPr lang="en-GB" sz="2400"/>
              <a:t>Choose a framework to use</a:t>
            </a:r>
            <a:endParaRPr sz="2400"/>
          </a:p>
          <a:p>
            <a:pPr indent="-381000" lvl="0" marL="457200" rtl="0" algn="ctr">
              <a:lnSpc>
                <a:spcPct val="175000"/>
              </a:lnSpc>
              <a:spcBef>
                <a:spcPts val="0"/>
              </a:spcBef>
              <a:spcAft>
                <a:spcPts val="0"/>
              </a:spcAft>
              <a:buSzPts val="2400"/>
              <a:buChar char="●"/>
            </a:pPr>
            <a:r>
              <a:rPr lang="en-GB" sz="2400"/>
              <a:t>Write the challenges</a:t>
            </a:r>
            <a:endParaRPr sz="2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idx="1" type="body"/>
          </p:nvPr>
        </p:nvSpPr>
        <p:spPr>
          <a:xfrm>
            <a:off x="311700" y="1000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2400"/>
              <a:t>Who are they? </a:t>
            </a:r>
            <a:r>
              <a:rPr lang="en-GB" sz="2400">
                <a:solidFill>
                  <a:srgbClr val="EB3C68"/>
                </a:solidFill>
              </a:rPr>
              <a:t>Students, professionals, beginners…</a:t>
            </a:r>
            <a:endParaRPr sz="2400">
              <a:solidFill>
                <a:srgbClr val="EB3C68"/>
              </a:solidFill>
            </a:endParaRPr>
          </a:p>
          <a:p>
            <a:pPr indent="0" lvl="0" marL="0" rtl="0" algn="l">
              <a:spcBef>
                <a:spcPts val="1600"/>
              </a:spcBef>
              <a:spcAft>
                <a:spcPts val="0"/>
              </a:spcAft>
              <a:buNone/>
            </a:pPr>
            <a:r>
              <a:rPr lang="en-GB" sz="2400">
                <a:solidFill>
                  <a:srgbClr val="FFFFFF"/>
                </a:solidFill>
              </a:rPr>
              <a:t>What do you want out of your ctf? </a:t>
            </a:r>
            <a:r>
              <a:rPr lang="en-GB" sz="2400">
                <a:solidFill>
                  <a:srgbClr val="09CECE"/>
                </a:solidFill>
              </a:rPr>
              <a:t>Just for fun, recruitment stage…</a:t>
            </a:r>
            <a:endParaRPr sz="2400">
              <a:solidFill>
                <a:srgbClr val="09CECE"/>
              </a:solidFill>
            </a:endParaRPr>
          </a:p>
          <a:p>
            <a:pPr indent="0" lvl="0" marL="0" rtl="0" algn="l">
              <a:spcBef>
                <a:spcPts val="1600"/>
              </a:spcBef>
              <a:spcAft>
                <a:spcPts val="0"/>
              </a:spcAft>
              <a:buNone/>
            </a:pPr>
            <a:r>
              <a:rPr lang="en-GB" sz="2400">
                <a:solidFill>
                  <a:srgbClr val="FFFFFF"/>
                </a:solidFill>
              </a:rPr>
              <a:t>What technology will they have available? </a:t>
            </a:r>
            <a:r>
              <a:rPr lang="en-GB" sz="2400">
                <a:solidFill>
                  <a:srgbClr val="EB3C68"/>
                </a:solidFill>
              </a:rPr>
              <a:t>Cost of tools, specs of laptops…</a:t>
            </a:r>
            <a:endParaRPr sz="2400">
              <a:solidFill>
                <a:srgbClr val="FFFFFF"/>
              </a:solidFill>
            </a:endParaRPr>
          </a:p>
          <a:p>
            <a:pPr indent="0" lvl="0" marL="0" rtl="0" algn="l">
              <a:spcBef>
                <a:spcPts val="1600"/>
              </a:spcBef>
              <a:spcAft>
                <a:spcPts val="0"/>
              </a:spcAft>
              <a:buClr>
                <a:schemeClr val="dk1"/>
              </a:buClr>
              <a:buSzPts val="1100"/>
              <a:buFont typeface="Arial"/>
              <a:buNone/>
            </a:pPr>
            <a:r>
              <a:rPr lang="en-GB" sz="2400">
                <a:solidFill>
                  <a:srgbClr val="FFFFFF"/>
                </a:solidFill>
              </a:rPr>
              <a:t>Where will the CTF take place? </a:t>
            </a:r>
            <a:r>
              <a:rPr lang="en-GB" sz="2400">
                <a:solidFill>
                  <a:srgbClr val="09CECE"/>
                </a:solidFill>
              </a:rPr>
              <a:t>Online, in person...</a:t>
            </a:r>
            <a:endParaRPr sz="2400">
              <a:solidFill>
                <a:srgbClr val="EB3C68"/>
              </a:solidFill>
            </a:endParaRPr>
          </a:p>
          <a:p>
            <a:pPr indent="0" lvl="0" marL="0" rtl="0" algn="l">
              <a:spcBef>
                <a:spcPts val="1600"/>
              </a:spcBef>
              <a:spcAft>
                <a:spcPts val="1600"/>
              </a:spcAft>
              <a:buNone/>
            </a:pPr>
            <a:r>
              <a:rPr lang="en-GB" sz="2400">
                <a:solidFill>
                  <a:srgbClr val="FFFFFF"/>
                </a:solidFill>
              </a:rPr>
              <a:t>Do you want teams or individuals? </a:t>
            </a:r>
            <a:endParaRPr sz="2400">
              <a:solidFill>
                <a:srgbClr val="09CECE"/>
              </a:solidFill>
            </a:endParaRPr>
          </a:p>
        </p:txBody>
      </p:sp>
      <p:sp>
        <p:nvSpPr>
          <p:cNvPr id="88" name="Google Shape;88;p1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Audience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b="1" lang="en-GB" sz="2800"/>
              <a:t>Web</a:t>
            </a:r>
            <a:r>
              <a:rPr lang="en-GB" sz="2800"/>
              <a:t>, Forensics, </a:t>
            </a:r>
            <a:r>
              <a:rPr b="1" lang="en-GB" sz="2800"/>
              <a:t>Miscellaneous</a:t>
            </a:r>
            <a:r>
              <a:rPr lang="en-GB" sz="2800"/>
              <a:t>, </a:t>
            </a:r>
            <a:r>
              <a:rPr b="1" lang="en-GB" sz="2800"/>
              <a:t>Cryptography</a:t>
            </a:r>
            <a:r>
              <a:rPr lang="en-GB" sz="2800"/>
              <a:t>, Networking, Reverse Engineering, </a:t>
            </a:r>
            <a:r>
              <a:rPr b="1" lang="en-GB" sz="2800"/>
              <a:t>Pwn/Exploit</a:t>
            </a:r>
            <a:r>
              <a:rPr lang="en-GB" sz="2800"/>
              <a:t>, Real Life, Trivia/Recon</a:t>
            </a:r>
            <a:endParaRPr sz="2800"/>
          </a:p>
        </p:txBody>
      </p:sp>
      <p:sp>
        <p:nvSpPr>
          <p:cNvPr id="94" name="Google Shape;94;p18"/>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Challenge Categories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2400"/>
              <a:t>Themes make it fun!</a:t>
            </a:r>
            <a:endParaRPr b="1" sz="2400"/>
          </a:p>
          <a:p>
            <a:pPr indent="0" lvl="0" marL="0" rtl="0" algn="l">
              <a:spcBef>
                <a:spcPts val="1600"/>
              </a:spcBef>
              <a:spcAft>
                <a:spcPts val="1600"/>
              </a:spcAft>
              <a:buNone/>
            </a:pPr>
            <a:r>
              <a:t/>
            </a:r>
            <a:endParaRPr sz="2400"/>
          </a:p>
        </p:txBody>
      </p:sp>
      <p:sp>
        <p:nvSpPr>
          <p:cNvPr id="100" name="Google Shape;100;p1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Theme</a:t>
            </a:r>
            <a:endParaRPr/>
          </a:p>
        </p:txBody>
      </p:sp>
      <p:pic>
        <p:nvPicPr>
          <p:cNvPr id="101" name="Google Shape;101;p19"/>
          <p:cNvPicPr preferRelativeResize="0"/>
          <p:nvPr/>
        </p:nvPicPr>
        <p:blipFill>
          <a:blip r:embed="rId3">
            <a:alphaModFix/>
          </a:blip>
          <a:stretch>
            <a:fillRect/>
          </a:stretch>
        </p:blipFill>
        <p:spPr>
          <a:xfrm>
            <a:off x="589113" y="1762125"/>
            <a:ext cx="2181225" cy="1619250"/>
          </a:xfrm>
          <a:prstGeom prst="rect">
            <a:avLst/>
          </a:prstGeom>
          <a:noFill/>
          <a:ln>
            <a:noFill/>
          </a:ln>
        </p:spPr>
      </p:pic>
      <p:pic>
        <p:nvPicPr>
          <p:cNvPr descr="How do I become an astronaut? Nasa spaceman reveals how YOU could become a  cosmic explorer" id="102" name="Google Shape;102;p19"/>
          <p:cNvPicPr preferRelativeResize="0"/>
          <p:nvPr/>
        </p:nvPicPr>
        <p:blipFill>
          <a:blip r:embed="rId4">
            <a:alphaModFix/>
          </a:blip>
          <a:stretch>
            <a:fillRect/>
          </a:stretch>
        </p:blipFill>
        <p:spPr>
          <a:xfrm>
            <a:off x="5978400" y="1743075"/>
            <a:ext cx="2762250" cy="1657350"/>
          </a:xfrm>
          <a:prstGeom prst="rect">
            <a:avLst/>
          </a:prstGeom>
          <a:noFill/>
          <a:ln>
            <a:noFill/>
          </a:ln>
        </p:spPr>
      </p:pic>
      <p:pic>
        <p:nvPicPr>
          <p:cNvPr descr="The Simpsons (TV Series 1989– ) - IMDb" id="103" name="Google Shape;103;p19"/>
          <p:cNvPicPr preferRelativeResize="0"/>
          <p:nvPr/>
        </p:nvPicPr>
        <p:blipFill>
          <a:blip r:embed="rId5">
            <a:alphaModFix/>
          </a:blip>
          <a:stretch>
            <a:fillRect/>
          </a:stretch>
        </p:blipFill>
        <p:spPr>
          <a:xfrm>
            <a:off x="5113700" y="2340675"/>
            <a:ext cx="1276350" cy="1905000"/>
          </a:xfrm>
          <a:prstGeom prst="rect">
            <a:avLst/>
          </a:prstGeom>
          <a:noFill/>
          <a:ln>
            <a:noFill/>
          </a:ln>
        </p:spPr>
      </p:pic>
      <p:pic>
        <p:nvPicPr>
          <p:cNvPr descr="Smartphone Case - Flag of The Soviet Union (USSR) VIII ' iPhone 12 - Soft  by mpodger | Soviet union, Ussr flag, Ussr" id="104" name="Google Shape;104;p19"/>
          <p:cNvPicPr preferRelativeResize="0"/>
          <p:nvPr/>
        </p:nvPicPr>
        <p:blipFill>
          <a:blip r:embed="rId6">
            <a:alphaModFix/>
          </a:blip>
          <a:stretch>
            <a:fillRect/>
          </a:stretch>
        </p:blipFill>
        <p:spPr>
          <a:xfrm>
            <a:off x="2102125" y="2435925"/>
            <a:ext cx="1714500" cy="1714500"/>
          </a:xfrm>
          <a:prstGeom prst="rect">
            <a:avLst/>
          </a:prstGeom>
          <a:noFill/>
          <a:ln>
            <a:noFill/>
          </a:ln>
        </p:spPr>
      </p:pic>
      <p:pic>
        <p:nvPicPr>
          <p:cNvPr descr="Buy Minecraft Other platform" id="105" name="Google Shape;105;p19"/>
          <p:cNvPicPr preferRelativeResize="0"/>
          <p:nvPr/>
        </p:nvPicPr>
        <p:blipFill>
          <a:blip r:embed="rId7">
            <a:alphaModFix/>
          </a:blip>
          <a:stretch>
            <a:fillRect/>
          </a:stretch>
        </p:blipFill>
        <p:spPr>
          <a:xfrm>
            <a:off x="3688575" y="2631400"/>
            <a:ext cx="1529500" cy="218349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2400"/>
              <a:t>Your framework needs to handle the challenges you write!</a:t>
            </a:r>
            <a:endParaRPr b="1" sz="2400"/>
          </a:p>
          <a:p>
            <a:pPr indent="0" lvl="0" marL="0" rtl="0" algn="l">
              <a:spcBef>
                <a:spcPts val="1600"/>
              </a:spcBef>
              <a:spcAft>
                <a:spcPts val="0"/>
              </a:spcAft>
              <a:buNone/>
            </a:pPr>
            <a:r>
              <a:rPr lang="en-GB" sz="2400"/>
              <a:t>CTFd - Free and open source, option of hosting for you (paid)</a:t>
            </a:r>
            <a:endParaRPr sz="2400"/>
          </a:p>
          <a:p>
            <a:pPr indent="0" lvl="0" marL="0" rtl="0" algn="l">
              <a:spcBef>
                <a:spcPts val="1600"/>
              </a:spcBef>
              <a:spcAft>
                <a:spcPts val="0"/>
              </a:spcAft>
              <a:buNone/>
            </a:pPr>
            <a:r>
              <a:rPr lang="en-GB" sz="2400" u="sng">
                <a:solidFill>
                  <a:schemeClr val="hlink"/>
                </a:solidFill>
                <a:hlinkClick r:id="rId3"/>
              </a:rPr>
              <a:t>https://demo.ctfd.io/</a:t>
            </a:r>
            <a:endParaRPr sz="2400"/>
          </a:p>
          <a:p>
            <a:pPr indent="0" lvl="0" marL="0" rtl="0" algn="l">
              <a:spcBef>
                <a:spcPts val="1600"/>
              </a:spcBef>
              <a:spcAft>
                <a:spcPts val="0"/>
              </a:spcAft>
              <a:buNone/>
            </a:pPr>
            <a:r>
              <a:rPr lang="en-GB" sz="2400"/>
              <a:t>AWS/Google Cloud/Azure - Used to host your CTF. We will be using AWS</a:t>
            </a:r>
            <a:endParaRPr sz="2400"/>
          </a:p>
          <a:p>
            <a:pPr indent="0" lvl="0" marL="0" rtl="0" algn="l">
              <a:spcBef>
                <a:spcPts val="1600"/>
              </a:spcBef>
              <a:spcAft>
                <a:spcPts val="1600"/>
              </a:spcAft>
              <a:buNone/>
            </a:pPr>
            <a:r>
              <a:rPr lang="en-GB" sz="1600"/>
              <a:t>Note: Some of the cloud platforms have policies for pen testing. Please check their policies before hosting with them :)</a:t>
            </a:r>
            <a:endParaRPr sz="1600"/>
          </a:p>
        </p:txBody>
      </p:sp>
      <p:sp>
        <p:nvSpPr>
          <p:cNvPr id="111" name="Google Shape;111;p20"/>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Framework</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